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9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300" r:id="rId29"/>
    <p:sldId id="287" r:id="rId30"/>
    <p:sldId id="288" r:id="rId31"/>
    <p:sldId id="289" r:id="rId32"/>
    <p:sldId id="290" r:id="rId33"/>
    <p:sldId id="291" r:id="rId34"/>
    <p:sldId id="298" r:id="rId35"/>
    <p:sldId id="292" r:id="rId36"/>
    <p:sldId id="294" r:id="rId37"/>
    <p:sldId id="295" r:id="rId38"/>
    <p:sldId id="297" r:id="rId3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750097-F24D-4B8D-94E9-8DCFF2F89E3A}" type="datetimeFigureOut">
              <a:rPr lang="ar-IQ" smtClean="0"/>
              <a:pPr/>
              <a:t>22/10/1445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08E02F-217F-446D-A030-F472ECD9C4E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1.bp.blogspot.com/-hisYcCZ1Gbo/TwlJvHWHZ8I/AAAAAAAAADE/B9lnuhWByDk/s1600/leu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05168" y="1935237"/>
            <a:ext cx="863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00200" y="533401"/>
            <a:ext cx="5486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poultry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diseases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3167" y="3625152"/>
            <a:ext cx="3630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Dr.Harith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Abdulla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Department of Pathology and Poultry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College of veterinary medicine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basrah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" y="533401"/>
            <a:ext cx="1221248" cy="12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3450236" y="2184817"/>
            <a:ext cx="5693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four</a:t>
            </a:r>
            <a:r>
              <a:rPr kumimoji="0" lang="ar-IQ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Parasitic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  <a:p>
            <a:pPr lvl="0" algn="ctr">
              <a:lnSpc>
                <a:spcPct val="150000"/>
              </a:lnSpc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240524-FD1C-4D7A-81C5-EC549C440BAE}"/>
              </a:ext>
            </a:extLst>
          </p:cNvPr>
          <p:cNvGrpSpPr/>
          <p:nvPr/>
        </p:nvGrpSpPr>
        <p:grpSpPr>
          <a:xfrm>
            <a:off x="139147" y="5661289"/>
            <a:ext cx="8725454" cy="507831"/>
            <a:chOff x="185529" y="6405382"/>
            <a:chExt cx="11633938" cy="67710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67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University of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Basrah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College of veterinary 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medicine-</a:t>
              </a:r>
              <a: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Department of Pathology and Poultry Disease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0891D-ED79-4931-92F3-C208C57F6CAD}"/>
              </a:ext>
            </a:extLst>
          </p:cNvPr>
          <p:cNvSpPr/>
          <p:nvPr/>
        </p:nvSpPr>
        <p:spPr>
          <a:xfrm>
            <a:off x="7225748" y="1032390"/>
            <a:ext cx="167718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ar-IQ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panose="020B0604020202020204" pitchFamily="34" charset="0"/>
              </a:rPr>
              <a:t> شعار الكلية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49" y="309384"/>
            <a:ext cx="1371719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" y="2015983"/>
            <a:ext cx="3398896" cy="29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85720" y="1481328"/>
            <a:ext cx="8858280" cy="4525963"/>
          </a:xfrm>
        </p:spPr>
        <p:txBody>
          <a:bodyPr/>
          <a:lstStyle/>
          <a:p>
            <a:pPr lvl="0" algn="l" rtl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Enlargement of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caeca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lvl="0" algn="l" rtl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Ulcers,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caseous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cores with yellow, grey or green areas. </a:t>
            </a:r>
          </a:p>
          <a:p>
            <a:pPr lvl="0" algn="l" rtl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Liver may have irregular-round depressed lesions, usually grey in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colour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 they may not be present in the early stages, especially in chickens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C00000"/>
                </a:solidFill>
              </a:rPr>
              <a:t>Post-mortem lesions:</a:t>
            </a:r>
            <a:endParaRPr lang="ar-IQ" sz="4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:\Users\DELL\Desktop\1376076_xlar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57158" y="1357298"/>
            <a:ext cx="8786842" cy="464999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1.Lesions  2.Scraping  from fresh  material  for </a:t>
            </a:r>
          </a:p>
          <a:p>
            <a:pPr algn="l" rtl="0">
              <a:buNone/>
            </a:pPr>
            <a:r>
              <a:rPr lang="en-US" dirty="0" smtClean="0"/>
              <a:t>microscopic  examination.</a:t>
            </a:r>
          </a:p>
          <a:p>
            <a:pPr algn="l" rtl="0">
              <a:buNone/>
            </a:pPr>
            <a:endParaRPr lang="en-US" sz="4000" b="1" u="sng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4000" b="1" u="sng" dirty="0" smtClean="0">
                <a:solidFill>
                  <a:srgbClr val="C00000"/>
                </a:solidFill>
              </a:rPr>
              <a:t>Prevention:</a:t>
            </a:r>
          </a:p>
          <a:p>
            <a:pPr algn="l" rtl="0">
              <a:buNone/>
            </a:pPr>
            <a:r>
              <a:rPr lang="en-US" dirty="0" smtClean="0"/>
              <a:t>1-Good sanitation, avoid mixing species and</a:t>
            </a:r>
          </a:p>
          <a:p>
            <a:pPr algn="l" rtl="0">
              <a:buNone/>
            </a:pPr>
            <a:r>
              <a:rPr lang="en-US" dirty="0" smtClean="0"/>
              <a:t>    concrete floors.</a:t>
            </a:r>
          </a:p>
          <a:p>
            <a:pPr algn="l">
              <a:buNone/>
            </a:pPr>
            <a:r>
              <a:rPr lang="en-US" dirty="0" smtClean="0"/>
              <a:t>2-Use of an anti-</a:t>
            </a:r>
            <a:r>
              <a:rPr lang="en-US" dirty="0" err="1" smtClean="0"/>
              <a:t>histomonas</a:t>
            </a:r>
            <a:r>
              <a:rPr lang="en-US" dirty="0" smtClean="0"/>
              <a:t> product in feed.</a:t>
            </a:r>
            <a:endParaRPr lang="ar-IQ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Diagnosis: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1-Nitro-imidazoles (e.g.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dimetridazole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 algn="l" rtl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2-Nitrofurans (e.g.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furazolidone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nifursol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 algn="l" rtl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3-Arsenicals (e.g.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nitarsone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 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effectLst/>
              </a:rPr>
              <a:t>Trearment</a:t>
            </a:r>
            <a:r>
              <a:rPr lang="en-US" sz="4400" u="sng" dirty="0" smtClean="0">
                <a:solidFill>
                  <a:srgbClr val="C00000"/>
                </a:solidFill>
                <a:effectLst/>
              </a:rPr>
              <a:t>:</a:t>
            </a:r>
            <a:endParaRPr lang="ar-IQ" sz="4400" u="sng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4282" y="620688"/>
            <a:ext cx="8929718" cy="5857916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Cryptosporidia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are related to the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coccidia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, but much smaller (typically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oocysts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are less than ¼ of the size of an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Eimeria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acervulina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oocyst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). They also differ from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coccidia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in being poorly host specific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Cryptosporidium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bg2">
                    <a:lumMod val="50000"/>
                  </a:schemeClr>
                </a:solidFill>
              </a:rPr>
              <a:t>baileyi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can cause respiratory disease in chickens and turkeys. The same species causes infections of the hindgut and </a:t>
            </a:r>
            <a:r>
              <a:rPr lang="en-US" sz="2400" dirty="0" err="1" smtClean="0"/>
              <a:t>cloacal</a:t>
            </a:r>
            <a:r>
              <a:rPr lang="en-US" sz="2400" dirty="0" smtClean="0"/>
              <a:t> bursa in chickens, turkeys, and ducks.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</a:rPr>
              <a:t>Cryptosporidium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bg2">
                    <a:lumMod val="50000"/>
                  </a:schemeClr>
                </a:solidFill>
              </a:rPr>
              <a:t>meleagridis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also infects both species. A further species causes respiratory disease in quail. The </a:t>
            </a:r>
            <a:r>
              <a:rPr lang="en-US" sz="2400" dirty="0" err="1" smtClean="0"/>
              <a:t>oocysts</a:t>
            </a:r>
            <a:r>
              <a:rPr lang="en-US" sz="2400" dirty="0" smtClean="0"/>
              <a:t> are excreted ready </a:t>
            </a:r>
            <a:r>
              <a:rPr lang="en-US" sz="2400" dirty="0" err="1" smtClean="0"/>
              <a:t>sporulated</a:t>
            </a:r>
            <a:r>
              <a:rPr lang="en-US" sz="2400" dirty="0" smtClean="0"/>
              <a:t> in the </a:t>
            </a:r>
            <a:r>
              <a:rPr lang="en-US" sz="2400" dirty="0" err="1" smtClean="0"/>
              <a:t>faeces</a:t>
            </a:r>
            <a:r>
              <a:rPr lang="en-US" sz="2400" dirty="0" smtClean="0"/>
              <a:t> and infection occurs by inhalation and ingestion. </a:t>
            </a:r>
          </a:p>
          <a:p>
            <a:pPr>
              <a:lnSpc>
                <a:spcPct val="150000"/>
              </a:lnSpc>
              <a:buNone/>
            </a:pPr>
            <a:endParaRPr lang="ar-IQ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794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3-Cryptosporidiosis: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>
              <a:buNone/>
            </a:pPr>
            <a:r>
              <a:rPr lang="en-US" dirty="0" smtClean="0"/>
              <a:t>. </a:t>
            </a:r>
          </a:p>
          <a:p>
            <a:pPr lvl="0" algn="l" rtl="0"/>
            <a:r>
              <a:rPr lang="en-US" dirty="0" smtClean="0"/>
              <a:t>Cough. </a:t>
            </a:r>
          </a:p>
          <a:p>
            <a:pPr lvl="0" algn="l" rtl="0"/>
            <a:r>
              <a:rPr lang="en-US" dirty="0" smtClean="0"/>
              <a:t>Swollen sinuses. </a:t>
            </a:r>
          </a:p>
          <a:p>
            <a:pPr lvl="0" algn="l" rtl="0"/>
            <a:r>
              <a:rPr lang="en-US" dirty="0" smtClean="0"/>
              <a:t>Low weight gain. </a:t>
            </a:r>
          </a:p>
          <a:p>
            <a:pPr lvl="0" algn="l" rtl="0"/>
            <a:r>
              <a:rPr lang="en-US" dirty="0" smtClean="0"/>
              <a:t>Diarrhea.</a:t>
            </a:r>
          </a:p>
          <a:p>
            <a:pPr lvl="0" algn="l" rtl="0"/>
            <a:endParaRPr lang="en-US" dirty="0" smtClean="0"/>
          </a:p>
          <a:p>
            <a:pPr lvl="0"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Post-mortem lesions:</a:t>
            </a:r>
          </a:p>
          <a:p>
            <a:pPr lvl="0" algn="l" rtl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Sinusitis. </a:t>
            </a:r>
          </a:p>
          <a:p>
            <a:pPr lvl="0" algn="l" rtl="0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Airsacculitis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lvl="0" algn="l" rtl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Pneumonia. </a:t>
            </a:r>
          </a:p>
          <a:p>
            <a:pPr lvl="0" algn="l" rtl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C00000"/>
                </a:solidFill>
              </a:rPr>
              <a:t>Clinical signs:</a:t>
            </a:r>
            <a:endParaRPr lang="ar-IQ" sz="4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643578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Microscopic examination: Identification of the parasites attached to the epithelium.</a:t>
            </a:r>
          </a:p>
          <a:p>
            <a:pPr algn="l">
              <a:buNone/>
            </a:pPr>
            <a:endParaRPr lang="en-US" sz="4000" dirty="0" smtClean="0"/>
          </a:p>
          <a:p>
            <a:pPr algn="l">
              <a:buNone/>
            </a:pPr>
            <a:r>
              <a:rPr lang="en-US" sz="4600" b="1" u="sng" dirty="0" smtClean="0">
                <a:solidFill>
                  <a:srgbClr val="C00000"/>
                </a:solidFill>
              </a:rPr>
              <a:t>Treatment:</a:t>
            </a:r>
          </a:p>
          <a:p>
            <a:pPr algn="l">
              <a:buNone/>
            </a:pPr>
            <a:r>
              <a:rPr lang="ar-IQ" dirty="0" smtClean="0"/>
              <a:t> </a:t>
            </a:r>
            <a:r>
              <a:rPr lang="en-US" dirty="0" smtClean="0"/>
              <a:t>None…If other disease processes are complicating (e.g. </a:t>
            </a:r>
            <a:r>
              <a:rPr lang="en-US" dirty="0" err="1" smtClean="0"/>
              <a:t>colisepticaemia</a:t>
            </a:r>
            <a:r>
              <a:rPr lang="en-US" dirty="0" smtClean="0"/>
              <a:t>) there may be benefit in medicating for these.</a:t>
            </a:r>
          </a:p>
          <a:p>
            <a:pPr algn="l">
              <a:buNone/>
            </a:pPr>
            <a:endParaRPr lang="en-US" sz="3600" b="1" u="sng" dirty="0" smtClean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Prevention:</a:t>
            </a:r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oocysts</a:t>
            </a:r>
            <a:r>
              <a:rPr lang="en-US" dirty="0" smtClean="0"/>
              <a:t> of </a:t>
            </a:r>
            <a:r>
              <a:rPr lang="en-US" dirty="0" err="1" smtClean="0"/>
              <a:t>cryptosporidia</a:t>
            </a:r>
            <a:r>
              <a:rPr lang="en-US" dirty="0" smtClean="0"/>
              <a:t> are extremely resistant to chemical disinfection. There are no effective preventative medicines or feed additives.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Steam cleaning is effective in reducing infection as </a:t>
            </a:r>
            <a:r>
              <a:rPr lang="en-US" dirty="0" err="1" smtClean="0"/>
              <a:t>oocysts</a:t>
            </a:r>
            <a:r>
              <a:rPr lang="en-US" dirty="0" smtClean="0"/>
              <a:t> are inactivated above about 65°C. </a:t>
            </a:r>
          </a:p>
          <a:p>
            <a:pPr algn="l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ar-IQ" sz="4400" u="sng" dirty="0" smtClean="0">
                <a:solidFill>
                  <a:srgbClr val="C00000"/>
                </a:solidFill>
              </a:rPr>
              <a:t>:</a:t>
            </a:r>
            <a:r>
              <a:rPr lang="en-US" sz="4400" u="sng" dirty="0" smtClean="0">
                <a:solidFill>
                  <a:srgbClr val="C00000"/>
                </a:solidFill>
              </a:rPr>
              <a:t>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464999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Infections with </a:t>
            </a:r>
            <a:r>
              <a:rPr lang="en-US" i="1" dirty="0" err="1" smtClean="0"/>
              <a:t>Leucocytozoon</a:t>
            </a:r>
            <a:r>
              <a:rPr lang="en-US" i="1" dirty="0" smtClean="0"/>
              <a:t> </a:t>
            </a:r>
            <a:r>
              <a:rPr lang="en-US" i="1" dirty="0" err="1" smtClean="0"/>
              <a:t>spp</a:t>
            </a:r>
            <a:r>
              <a:rPr lang="en-US" dirty="0" smtClean="0"/>
              <a:t> are most often</a:t>
            </a:r>
          </a:p>
          <a:p>
            <a:pPr algn="l" rtl="0">
              <a:buNone/>
            </a:pPr>
            <a:r>
              <a:rPr lang="en-US" dirty="0" smtClean="0"/>
              <a:t>subclinical but can occasionally be clinical and</a:t>
            </a:r>
          </a:p>
          <a:p>
            <a:pPr algn="l" rtl="0">
              <a:buNone/>
            </a:pPr>
            <a:r>
              <a:rPr lang="en-US" dirty="0" smtClean="0"/>
              <a:t>even fatal. Mortality may approach 100% in </a:t>
            </a:r>
          </a:p>
          <a:p>
            <a:pPr algn="l" rtl="0">
              <a:buNone/>
            </a:pPr>
            <a:r>
              <a:rPr lang="en-US" dirty="0" smtClean="0"/>
              <a:t>susceptible species and varies greatly with species</a:t>
            </a:r>
          </a:p>
          <a:p>
            <a:pPr algn="l" rtl="0">
              <a:buNone/>
            </a:pPr>
            <a:r>
              <a:rPr lang="en-US" dirty="0" smtClean="0"/>
              <a:t> and strain of parasite, host species, degree of</a:t>
            </a:r>
          </a:p>
          <a:p>
            <a:pPr algn="l" rtl="0">
              <a:buNone/>
            </a:pPr>
            <a:r>
              <a:rPr lang="en-US" dirty="0" smtClean="0"/>
              <a:t> exposure, and other factors.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4-Leucocytozoonosis: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00066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1-Acute: ( Young ).</a:t>
            </a:r>
          </a:p>
          <a:p>
            <a:pPr algn="l" rtl="0">
              <a:buNone/>
            </a:pPr>
            <a:r>
              <a:rPr lang="en-US" dirty="0" smtClean="0"/>
              <a:t>a-Listless.               b- Anemia.</a:t>
            </a:r>
          </a:p>
          <a:p>
            <a:pPr algn="l" rtl="0">
              <a:buNone/>
            </a:pPr>
            <a:r>
              <a:rPr lang="en-US" dirty="0" smtClean="0"/>
              <a:t>c- Leukocytosis.     d- Tachypnea.    e-Anorexia.</a:t>
            </a:r>
          </a:p>
          <a:p>
            <a:pPr algn="l" rtl="0">
              <a:buNone/>
            </a:pPr>
            <a:r>
              <a:rPr lang="en-US" dirty="0" smtClean="0"/>
              <a:t>f-Diarrhea with green droppings.</a:t>
            </a:r>
          </a:p>
          <a:p>
            <a:pPr algn="l" rtl="0">
              <a:buNone/>
            </a:pPr>
            <a:r>
              <a:rPr lang="en-US" dirty="0" smtClean="0"/>
              <a:t>g-Often CNS signs. </a:t>
            </a:r>
          </a:p>
          <a:p>
            <a:pPr algn="l" rtl="0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algn="l" rtl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2-Subacute or ( Chronic): In Adults.</a:t>
            </a:r>
          </a:p>
          <a:p>
            <a:pPr algn="l" rtl="0">
              <a:buNone/>
            </a:pPr>
            <a:r>
              <a:rPr lang="en-US" dirty="0" smtClean="0"/>
              <a:t> a-Poor growth.</a:t>
            </a:r>
          </a:p>
          <a:p>
            <a:pPr algn="l" rtl="0">
              <a:buNone/>
            </a:pPr>
            <a:r>
              <a:rPr lang="en-US" dirty="0" smtClean="0"/>
              <a:t> b- Impaired egg production.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Visibly affected birds die after 7–10 days or may</a:t>
            </a:r>
          </a:p>
          <a:p>
            <a:pPr algn="l" rtl="0">
              <a:buNone/>
            </a:pPr>
            <a:r>
              <a:rPr lang="en-US" dirty="0" smtClean="0"/>
              <a:t>recover with </a:t>
            </a:r>
            <a:r>
              <a:rPr lang="en-US" dirty="0" err="1" smtClean="0"/>
              <a:t>sequelae</a:t>
            </a:r>
            <a:r>
              <a:rPr lang="en-US" dirty="0" smtClean="0"/>
              <a:t> of poor growth and egg </a:t>
            </a:r>
          </a:p>
          <a:p>
            <a:pPr algn="l" rtl="0">
              <a:buNone/>
            </a:pPr>
            <a:r>
              <a:rPr lang="en-US" dirty="0" smtClean="0"/>
              <a:t>production.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C00000"/>
                </a:solidFill>
              </a:rPr>
              <a:t>Clinical signs:</a:t>
            </a:r>
            <a:endParaRPr lang="ar-IQ" sz="4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Diarrhea with green droppings.</a:t>
            </a:r>
            <a:endParaRPr lang="ar-IQ" dirty="0"/>
          </a:p>
        </p:txBody>
      </p:sp>
      <p:pic>
        <p:nvPicPr>
          <p:cNvPr id="4" name="عنصر نائب للمحتوى 3" descr="http://1.bp.blogspot.com/-hisYcCZ1Gbo/TwlJvHWHZ8I/AAAAAAAAADE/B9lnuhWByDk/s320/leu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7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357298"/>
            <a:ext cx="8543956" cy="464999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Avian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trichomoniasis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disease of young birds.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birds that recover from the infection may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carry the parasite, but are resistant to </a:t>
            </a:r>
          </a:p>
          <a:p>
            <a:pPr algn="l" rtl="0">
              <a:buNone/>
            </a:pP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reinfection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None/>
            </a:pP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gallinae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common parasite of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pigeons and doves. Other birds such as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and wild turkeys, chickens may also</a:t>
            </a:r>
          </a:p>
          <a:p>
            <a:pPr algn="l" rtl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infected.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C00000"/>
                </a:solidFill>
              </a:rPr>
              <a:t>1-Trichomonas Infection:</a:t>
            </a:r>
            <a:endParaRPr lang="ar-IQ" sz="4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721431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1-Hemorrhages.</a:t>
            </a:r>
          </a:p>
          <a:p>
            <a:pPr algn="l" rtl="0">
              <a:buNone/>
            </a:pPr>
            <a:r>
              <a:rPr lang="en-US" dirty="0" smtClean="0"/>
              <a:t>2- </a:t>
            </a:r>
            <a:r>
              <a:rPr lang="en-US" dirty="0" err="1" smtClean="0"/>
              <a:t>Splenomegaly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3-Hepatomegaly. </a:t>
            </a:r>
          </a:p>
          <a:p>
            <a:pPr algn="l" rtl="0">
              <a:buNone/>
            </a:pPr>
            <a:r>
              <a:rPr lang="en-US" dirty="0" smtClean="0"/>
              <a:t>4-Grossly visible white dots in affected organs.</a:t>
            </a:r>
          </a:p>
          <a:p>
            <a:pPr algn="l" rtl="0">
              <a:buNone/>
            </a:pPr>
            <a:r>
              <a:rPr lang="en-US" dirty="0" smtClean="0"/>
              <a:t>    </a:t>
            </a:r>
          </a:p>
          <a:p>
            <a:pPr algn="l" rtl="0"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Diagnosis:</a:t>
            </a:r>
          </a:p>
          <a:p>
            <a:pPr algn="l" rtl="0">
              <a:buNone/>
            </a:pPr>
            <a:r>
              <a:rPr lang="en-US" dirty="0" smtClean="0"/>
              <a:t>1-Blood smear.</a:t>
            </a:r>
          </a:p>
          <a:p>
            <a:pPr algn="l" rtl="0">
              <a:buNone/>
            </a:pPr>
            <a:r>
              <a:rPr lang="en-US" dirty="0" smtClean="0"/>
              <a:t>2-Serology may detect prior infection.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Post-mortem lesions: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4721431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1-Control invertebrate vectors are helpful.</a:t>
            </a:r>
          </a:p>
          <a:p>
            <a:pPr algn="l" rtl="0">
              <a:buNone/>
            </a:pPr>
            <a:r>
              <a:rPr lang="en-US" dirty="0" smtClean="0"/>
              <a:t>2-Preventive medication using </a:t>
            </a:r>
            <a:r>
              <a:rPr lang="en-US" dirty="0" err="1" smtClean="0"/>
              <a:t>pyrimethamine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and </a:t>
            </a:r>
            <a:r>
              <a:rPr lang="en-US" dirty="0" err="1" smtClean="0"/>
              <a:t>sulfadimethoxine</a:t>
            </a:r>
            <a:r>
              <a:rPr lang="en-US" dirty="0" smtClean="0"/>
              <a:t>  combined in the feed.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500" b="1" u="sng" dirty="0" smtClean="0">
                <a:solidFill>
                  <a:srgbClr val="C00000"/>
                </a:solidFill>
              </a:rPr>
              <a:t>Treatments: </a:t>
            </a:r>
          </a:p>
          <a:p>
            <a:pPr algn="l" rtl="0">
              <a:buNone/>
            </a:pPr>
            <a:r>
              <a:rPr lang="en-US" dirty="0" smtClean="0"/>
              <a:t>Treatment usually is not effective.</a:t>
            </a:r>
          </a:p>
          <a:p>
            <a:pPr algn="l" rtl="0">
              <a:buNone/>
            </a:pPr>
            <a:r>
              <a:rPr lang="en-US" dirty="0" err="1" smtClean="0"/>
              <a:t>Quinacrine</a:t>
            </a:r>
            <a:r>
              <a:rPr lang="en-US" dirty="0" smtClean="0"/>
              <a:t> hydrochloride or </a:t>
            </a:r>
            <a:r>
              <a:rPr lang="en-US" dirty="0" err="1" smtClean="0"/>
              <a:t>trimethoprim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sulfamethoxazole</a:t>
            </a:r>
            <a:r>
              <a:rPr lang="en-US" dirty="0" smtClean="0"/>
              <a:t> solution have been used in raptors;</a:t>
            </a:r>
          </a:p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parasitemia</a:t>
            </a:r>
            <a:r>
              <a:rPr lang="en-US" dirty="0" smtClean="0"/>
              <a:t> is reduced but the infection is not </a:t>
            </a:r>
          </a:p>
          <a:p>
            <a:pPr algn="l" rtl="0">
              <a:buNone/>
            </a:pPr>
            <a:r>
              <a:rPr lang="en-US" dirty="0" smtClean="0"/>
              <a:t>cleared.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C00000"/>
                </a:solidFill>
              </a:rPr>
              <a:t>Prevention:</a:t>
            </a:r>
            <a:endParaRPr lang="ar-IQ" sz="4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792869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3000" b="1" dirty="0" err="1" smtClean="0">
                <a:solidFill>
                  <a:srgbClr val="C00000"/>
                </a:solidFill>
              </a:rPr>
              <a:t>Syngamous</a:t>
            </a:r>
            <a:r>
              <a:rPr lang="en-US" sz="3000" b="1" dirty="0" smtClean="0">
                <a:solidFill>
                  <a:srgbClr val="C00000"/>
                </a:solidFill>
              </a:rPr>
              <a:t> trachea: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1-Gape worm.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2-Red worm.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3-Forked worm.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Clinical signs: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1-The birds sneeze, cough, and frequently shake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their heads in an effort to expel the worms and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mucus from the windpipe.</a:t>
            </a:r>
          </a:p>
          <a:p>
            <a:pPr algn="l" rtl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2- The affected birds stretch the neck and gape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with open mouth for air.</a:t>
            </a:r>
          </a:p>
          <a:p>
            <a:pPr algn="l" rtl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011222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5-Nematodes of the respiratory tract:</a:t>
            </a:r>
            <a:endParaRPr lang="ar-IQ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143536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In young birds, under 8 weeks of age, the activities</a:t>
            </a:r>
          </a:p>
          <a:p>
            <a:pPr algn="l" rtl="0">
              <a:buNone/>
            </a:pPr>
            <a:r>
              <a:rPr lang="en-US" dirty="0" smtClean="0"/>
              <a:t>of the worms cause inflammation of the trachea</a:t>
            </a:r>
          </a:p>
          <a:p>
            <a:pPr algn="l" rtl="0">
              <a:buNone/>
            </a:pPr>
            <a:r>
              <a:rPr lang="en-US" dirty="0" smtClean="0"/>
              <a:t>with accumulation of considerable amount of </a:t>
            </a:r>
          </a:p>
          <a:p>
            <a:pPr algn="l" rtl="0">
              <a:buNone/>
            </a:pPr>
            <a:r>
              <a:rPr lang="en-US" dirty="0" smtClean="0"/>
              <a:t>mucus. </a:t>
            </a:r>
          </a:p>
          <a:p>
            <a:pPr algn="l" rtl="0">
              <a:buNone/>
            </a:pPr>
            <a:endParaRPr lang="en-US" sz="4000" b="1" u="sng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4000" b="1" u="sng" dirty="0" smtClean="0">
                <a:solidFill>
                  <a:srgbClr val="C00000"/>
                </a:solidFill>
              </a:rPr>
              <a:t>Prevention: </a:t>
            </a:r>
          </a:p>
          <a:p>
            <a:pPr algn="l" rtl="0">
              <a:buNone/>
            </a:pPr>
            <a:r>
              <a:rPr lang="en-US" dirty="0" smtClean="0"/>
              <a:t>*Frequent removal of litter to prevent accumulation  </a:t>
            </a:r>
          </a:p>
          <a:p>
            <a:pPr algn="l" rtl="0">
              <a:buNone/>
            </a:pPr>
            <a:r>
              <a:rPr lang="en-US" dirty="0" smtClean="0"/>
              <a:t>  of worm eggs and larvae. </a:t>
            </a:r>
          </a:p>
          <a:p>
            <a:pPr algn="l" rtl="0">
              <a:buNone/>
            </a:pPr>
            <a:r>
              <a:rPr lang="en-US" dirty="0" smtClean="0"/>
              <a:t>*Keep intermediate hosts out of the reach of chicken </a:t>
            </a:r>
          </a:p>
          <a:p>
            <a:pPr algn="l" rtl="0">
              <a:buNone/>
            </a:pPr>
            <a:r>
              <a:rPr lang="en-US" dirty="0" smtClean="0"/>
              <a:t>  flocks. </a:t>
            </a:r>
          </a:p>
          <a:p>
            <a:pPr algn="l" rtl="0">
              <a:buNone/>
            </a:pPr>
            <a:endParaRPr lang="en-US" sz="4000" b="1" u="sng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4000" b="1" u="sng" dirty="0" smtClean="0">
                <a:solidFill>
                  <a:srgbClr val="C00000"/>
                </a:solidFill>
              </a:rPr>
              <a:t>Treatment: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Unsatisfactory.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96908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Post-mortem lesions: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721431"/>
          </a:xfrm>
        </p:spPr>
        <p:txBody>
          <a:bodyPr/>
          <a:lstStyle/>
          <a:p>
            <a:pPr algn="l" rtl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a-</a:t>
            </a:r>
            <a:r>
              <a:rPr lang="en-US" sz="2800" b="1" dirty="0" err="1" smtClean="0">
                <a:solidFill>
                  <a:schemeClr val="accent1"/>
                </a:solidFill>
              </a:rPr>
              <a:t>Capillaria</a:t>
            </a:r>
            <a:r>
              <a:rPr lang="en-US" sz="2800" b="1" dirty="0" smtClean="0">
                <a:solidFill>
                  <a:schemeClr val="accent1"/>
                </a:solidFill>
              </a:rPr>
              <a:t> (  Capillary or thread worms).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There are several species of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Capillaria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that occur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in poultry.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Capillaria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annulata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Capillaria</a:t>
            </a:r>
            <a:endParaRPr lang="en-US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contorta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occur in the crop and esophagus.</a:t>
            </a:r>
          </a:p>
          <a:p>
            <a:pPr algn="l" rtl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the lower intestinal tract there may be several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different species but usually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Capillaria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obsignata</a:t>
            </a:r>
            <a:endParaRPr lang="en-US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is the most prevalent.</a:t>
            </a:r>
            <a:endParaRPr lang="ar-IQ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6-Intestinal nematodes: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143536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1-Emaciation, weakness, bloody </a:t>
            </a:r>
            <a:r>
              <a:rPr lang="en-US" dirty="0" err="1" smtClean="0"/>
              <a:t>diarhea</a:t>
            </a:r>
            <a:r>
              <a:rPr lang="en-US" dirty="0" smtClean="0"/>
              <a:t>(Extreme).</a:t>
            </a:r>
          </a:p>
          <a:p>
            <a:pPr algn="l" rtl="0">
              <a:buNone/>
            </a:pPr>
            <a:r>
              <a:rPr lang="en-US" dirty="0" smtClean="0"/>
              <a:t>2-Decrease egg production possible.</a:t>
            </a:r>
          </a:p>
          <a:p>
            <a:pPr algn="l" rtl="0">
              <a:buNone/>
            </a:pPr>
            <a:endParaRPr lang="en-US" sz="3200" b="1" u="sng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Post-mortem lesions:</a:t>
            </a:r>
          </a:p>
          <a:p>
            <a:pPr algn="l" rtl="0">
              <a:buNone/>
            </a:pPr>
            <a:r>
              <a:rPr lang="en-US" sz="2800" dirty="0" smtClean="0"/>
              <a:t>Inflammation , thickening or hemorrhage of the </a:t>
            </a:r>
          </a:p>
          <a:p>
            <a:pPr algn="l" rtl="0">
              <a:buNone/>
            </a:pPr>
            <a:r>
              <a:rPr lang="en-US" sz="2800" dirty="0" smtClean="0"/>
              <a:t>gut wall.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Diagnosis:</a:t>
            </a:r>
          </a:p>
          <a:p>
            <a:pPr algn="l" rtl="0">
              <a:buNone/>
            </a:pPr>
            <a:r>
              <a:rPr lang="en-US" sz="2800" dirty="0" smtClean="0"/>
              <a:t>1-If present in large numbers, these parasites </a:t>
            </a:r>
          </a:p>
          <a:p>
            <a:pPr algn="l" rtl="0">
              <a:buNone/>
            </a:pPr>
            <a:r>
              <a:rPr lang="en-US" sz="2800" dirty="0" smtClean="0"/>
              <a:t>    are usually easy to find at necropsy. </a:t>
            </a:r>
          </a:p>
          <a:p>
            <a:pPr algn="l" rtl="0">
              <a:buNone/>
            </a:pPr>
            <a:r>
              <a:rPr lang="en-US" sz="2800" dirty="0" smtClean="0"/>
              <a:t>2-Fecal float- for presence of eggs. </a:t>
            </a:r>
          </a:p>
          <a:p>
            <a:pPr algn="l" rtl="0">
              <a:buNone/>
            </a:pPr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868346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Clinical signs: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4282" y="1481328"/>
            <a:ext cx="8929718" cy="452596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 1-Proper management of diet</a:t>
            </a:r>
          </a:p>
          <a:p>
            <a:pPr algn="l" rtl="0">
              <a:buNone/>
            </a:pPr>
            <a:r>
              <a:rPr lang="en-US" dirty="0" smtClean="0"/>
              <a:t>2-Sanitation.</a:t>
            </a:r>
          </a:p>
          <a:p>
            <a:pPr algn="l" rtl="0">
              <a:buNone/>
            </a:pPr>
            <a:r>
              <a:rPr lang="en-US" dirty="0" smtClean="0"/>
              <a:t>3-Treatment. </a:t>
            </a:r>
          </a:p>
          <a:p>
            <a:pPr algn="l" rtl="0">
              <a:buNone/>
            </a:pPr>
            <a:r>
              <a:rPr lang="en-US" dirty="0" smtClean="0"/>
              <a:t>4-Chickens need a proper diet, especially an</a:t>
            </a:r>
          </a:p>
          <a:p>
            <a:pPr algn="l" rtl="0">
              <a:buNone/>
            </a:pPr>
            <a:r>
              <a:rPr lang="en-US" dirty="0" smtClean="0"/>
              <a:t>    adequate supply of vitamins A and B complex.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Prevention and control: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5650125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B-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Ascarids</a:t>
            </a:r>
            <a:r>
              <a:rPr lang="en-US" b="1" dirty="0" smtClean="0">
                <a:solidFill>
                  <a:schemeClr val="accent1"/>
                </a:solidFill>
              </a:rPr>
              <a:t> (Large Intestinal Roundworms).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One of the most common parasitic roundworms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of poultry (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Ascaridia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galli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 occurs in chickens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and turkeys.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Of all the intestinal worms, it probably inflict the most damage. Young birds are affected more severely.</a:t>
            </a:r>
            <a:endParaRPr lang="ar-IQ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emat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1-Unthriftyness.</a:t>
            </a:r>
          </a:p>
          <a:p>
            <a:pPr algn="l" rtl="0">
              <a:buNone/>
            </a:pPr>
            <a:r>
              <a:rPr lang="en-US" dirty="0" smtClean="0"/>
              <a:t>2- Poor growth and feed conversion.</a:t>
            </a:r>
          </a:p>
          <a:p>
            <a:pPr algn="l" rtl="0">
              <a:buNone/>
            </a:pPr>
            <a:r>
              <a:rPr lang="en-US" dirty="0" smtClean="0"/>
              <a:t>3-Decreased egg production.</a:t>
            </a:r>
          </a:p>
          <a:p>
            <a:pPr algn="l" rtl="0">
              <a:buNone/>
            </a:pPr>
            <a:r>
              <a:rPr lang="en-US" dirty="0" smtClean="0"/>
              <a:t>4-Death in severe infections.</a:t>
            </a:r>
          </a:p>
          <a:p>
            <a:pPr algn="l" rtl="0">
              <a:buNone/>
            </a:pPr>
            <a:endParaRPr lang="en-US" sz="3200" b="1" u="sng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Post-mortem lesions:</a:t>
            </a:r>
          </a:p>
          <a:p>
            <a:pPr algn="l" rtl="0">
              <a:buNone/>
            </a:pPr>
            <a:r>
              <a:rPr lang="en-US" dirty="0" smtClean="0"/>
              <a:t>1-Mucosa damage from migrating larvae.</a:t>
            </a:r>
          </a:p>
          <a:p>
            <a:pPr algn="l" rtl="0">
              <a:buNone/>
            </a:pPr>
            <a:r>
              <a:rPr lang="en-US" dirty="0" smtClean="0"/>
              <a:t>2-Hemorrhage.</a:t>
            </a:r>
          </a:p>
          <a:p>
            <a:pPr algn="l" rtl="0">
              <a:buNone/>
            </a:pPr>
            <a:r>
              <a:rPr lang="en-US" dirty="0" smtClean="0"/>
              <a:t>3-Enteritis.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400" u="sng" dirty="0" smtClean="0">
                <a:solidFill>
                  <a:srgbClr val="C00000"/>
                </a:solidFill>
              </a:rPr>
              <a:t>:</a:t>
            </a:r>
            <a:r>
              <a:rPr lang="en-US" sz="4400" u="sng" dirty="0" smtClean="0">
                <a:solidFill>
                  <a:srgbClr val="C00000"/>
                </a:solidFill>
              </a:rPr>
              <a:t>Clinical signs</a:t>
            </a:r>
            <a:endParaRPr lang="ar-IQ" sz="4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pPr algn="l" rtl="0">
              <a:buNone/>
            </a:pPr>
            <a:r>
              <a:rPr lang="en-US" b="1" u="sng" dirty="0" smtClean="0"/>
              <a:t>Trichomonas </a:t>
            </a:r>
            <a:r>
              <a:rPr lang="en-US" b="1" dirty="0" smtClean="0"/>
              <a:t> </a:t>
            </a:r>
            <a:r>
              <a:rPr lang="en-US" b="1" u="sng" dirty="0" smtClean="0"/>
              <a:t>gallinae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is generally found in the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oral-nasal cavity or anterior end of the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digestive and respiratory tracts.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Transmission: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1-From bird to bird through:</a:t>
            </a:r>
          </a:p>
          <a:p>
            <a:pPr algn="l" rtl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a-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Carriers.</a:t>
            </a:r>
          </a:p>
          <a:p>
            <a:pPr algn="l" rtl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b-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Contaminated water and feed.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c-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Wild pigeons and other birds.</a:t>
            </a:r>
            <a:endParaRPr lang="ar-IQ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4935745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2800" dirty="0" smtClean="0"/>
              <a:t>Macroscopic examination with identification </a:t>
            </a:r>
          </a:p>
          <a:p>
            <a:pPr algn="l" rtl="0">
              <a:buNone/>
            </a:pPr>
            <a:r>
              <a:rPr lang="en-US" sz="2800" dirty="0" smtClean="0"/>
              <a:t>of worms, oval smooth-shelled non-</a:t>
            </a:r>
          </a:p>
          <a:p>
            <a:pPr algn="l" rtl="0">
              <a:buNone/>
            </a:pPr>
            <a:r>
              <a:rPr lang="en-US" sz="2800" dirty="0" err="1" smtClean="0"/>
              <a:t>embryonated</a:t>
            </a:r>
            <a:r>
              <a:rPr lang="en-US" sz="2800" dirty="0" smtClean="0"/>
              <a:t> eggs in </a:t>
            </a:r>
            <a:r>
              <a:rPr lang="en-US" sz="2800" dirty="0" err="1" smtClean="0"/>
              <a:t>faeces</a:t>
            </a:r>
            <a:r>
              <a:rPr lang="en-US" sz="2800" dirty="0" smtClean="0"/>
              <a:t>. </a:t>
            </a:r>
          </a:p>
          <a:p>
            <a:pPr algn="l" rtl="0">
              <a:buNone/>
            </a:pPr>
            <a:endParaRPr lang="en-US" sz="4800" b="1" u="sng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4800" b="1" u="sng" dirty="0" smtClean="0">
                <a:solidFill>
                  <a:srgbClr val="C00000"/>
                </a:solidFill>
              </a:rPr>
              <a:t>Control: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</a:p>
          <a:p>
            <a:pPr algn="l" rtl="0">
              <a:buNone/>
            </a:pPr>
            <a:r>
              <a:rPr lang="en-US" dirty="0" smtClean="0"/>
              <a:t>Prevention of contamination of feeders and drinkers </a:t>
            </a:r>
          </a:p>
          <a:p>
            <a:pPr algn="l" rtl="0">
              <a:buNone/>
            </a:pPr>
            <a:r>
              <a:rPr lang="en-US" dirty="0" smtClean="0"/>
              <a:t>with </a:t>
            </a:r>
            <a:r>
              <a:rPr lang="en-US" dirty="0" err="1" smtClean="0"/>
              <a:t>faeces</a:t>
            </a:r>
            <a:r>
              <a:rPr lang="en-US" dirty="0" smtClean="0"/>
              <a:t>; pasture rotation and regular treatment, </a:t>
            </a:r>
          </a:p>
          <a:p>
            <a:pPr algn="l" rtl="0">
              <a:buNone/>
            </a:pPr>
            <a:r>
              <a:rPr lang="en-US" dirty="0" smtClean="0"/>
              <a:t>especially for young birds.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Treatment: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/>
              <a:t>Piperazine</a:t>
            </a:r>
            <a:r>
              <a:rPr lang="en-US" dirty="0" smtClean="0"/>
              <a:t> is the drug of choice.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C00000"/>
                </a:solidFill>
              </a:rPr>
              <a:t>Diagnosis: </a:t>
            </a:r>
            <a:endParaRPr lang="ar-IQ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721431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parasite (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Heterakis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gallinae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 is found in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ceca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of chickens, turkeys and other birds.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This parasite apparently does not seriously affect</a:t>
            </a:r>
          </a:p>
          <a:p>
            <a:pPr algn="l" rtl="0">
              <a:buNone/>
            </a:pPr>
            <a:r>
              <a:rPr lang="en-US" dirty="0" smtClean="0"/>
              <a:t>the health of the bird. At least no marked </a:t>
            </a:r>
          </a:p>
          <a:p>
            <a:pPr algn="l" rtl="0">
              <a:buNone/>
            </a:pPr>
            <a:r>
              <a:rPr lang="en-US" dirty="0" smtClean="0"/>
              <a:t>symptoms or lesions can be blamed on its presence.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Its main importance is that it has been incriminated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as a vector of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Histomonas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meleagridis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the agent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that causes blackhead</a:t>
            </a:r>
            <a:r>
              <a:rPr lang="en-US" dirty="0" smtClean="0"/>
              <a:t>. 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C-</a:t>
            </a:r>
            <a:r>
              <a:rPr lang="en-US" dirty="0" err="1" smtClean="0">
                <a:solidFill>
                  <a:schemeClr val="accent1"/>
                </a:solidFill>
              </a:rPr>
              <a:t>Cecal</a:t>
            </a:r>
            <a:r>
              <a:rPr lang="en-US" dirty="0" smtClean="0">
                <a:solidFill>
                  <a:schemeClr val="accent1"/>
                </a:solidFill>
              </a:rPr>
              <a:t> worms :</a:t>
            </a:r>
            <a:endParaRPr lang="ar-IQ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143536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 smtClean="0"/>
              <a:t>1-No marked signs.</a:t>
            </a:r>
          </a:p>
          <a:p>
            <a:pPr algn="l" rtl="0">
              <a:buNone/>
            </a:pPr>
            <a:r>
              <a:rPr lang="en-US" dirty="0" smtClean="0"/>
              <a:t>2-Black head in turkeys as carrier of </a:t>
            </a:r>
            <a:r>
              <a:rPr lang="en-US" u="sng" dirty="0" err="1" smtClean="0"/>
              <a:t>Histomonas</a:t>
            </a:r>
            <a:endParaRPr lang="en-US" u="sng" dirty="0" smtClean="0"/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u="sng" dirty="0" err="1" smtClean="0"/>
              <a:t>meleagridis</a:t>
            </a:r>
            <a:r>
              <a:rPr lang="en-US" dirty="0" smtClean="0"/>
              <a:t>( Protozoan).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Post-mortem lesions:</a:t>
            </a:r>
          </a:p>
          <a:p>
            <a:pPr algn="l" rtl="0">
              <a:buNone/>
            </a:pPr>
            <a:r>
              <a:rPr lang="en-US" dirty="0" smtClean="0"/>
              <a:t>1-Thickening of </a:t>
            </a:r>
            <a:r>
              <a:rPr lang="en-US" dirty="0" err="1" smtClean="0"/>
              <a:t>cecal</a:t>
            </a:r>
            <a:r>
              <a:rPr lang="en-US" dirty="0" smtClean="0"/>
              <a:t> mucosa (lining).</a:t>
            </a:r>
          </a:p>
          <a:p>
            <a:pPr algn="l" rtl="0">
              <a:buNone/>
            </a:pPr>
            <a:r>
              <a:rPr lang="en-US" dirty="0" smtClean="0"/>
              <a:t>2-Hemorrhages- only in heavy infection.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100" b="1" u="sng" dirty="0" smtClean="0">
                <a:solidFill>
                  <a:srgbClr val="C00000"/>
                </a:solidFill>
              </a:rPr>
              <a:t>Prevention </a:t>
            </a:r>
            <a:r>
              <a:rPr lang="en-US" sz="3100" dirty="0" smtClean="0"/>
              <a:t>: S</a:t>
            </a:r>
            <a:r>
              <a:rPr lang="en-US" dirty="0" smtClean="0"/>
              <a:t>hould never house chickens and turkeys</a:t>
            </a:r>
          </a:p>
          <a:p>
            <a:pPr algn="l" rtl="0">
              <a:buNone/>
            </a:pPr>
            <a:r>
              <a:rPr lang="en-US" dirty="0" smtClean="0"/>
              <a:t>together or allow turkeys on range which chickens have</a:t>
            </a:r>
          </a:p>
          <a:p>
            <a:pPr algn="l" rtl="0">
              <a:buNone/>
            </a:pPr>
            <a:r>
              <a:rPr lang="en-US" dirty="0" smtClean="0"/>
              <a:t>previously occupied.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Treatment: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800" dirty="0" err="1" smtClean="0"/>
              <a:t>Fenbendazole</a:t>
            </a:r>
            <a:r>
              <a:rPr lang="en-US" sz="2800" dirty="0" smtClean="0"/>
              <a:t>.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dirty="0" smtClean="0"/>
              <a:t>   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Clinical signs: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/>
          <a:lstStyle/>
          <a:p>
            <a:pPr algn="l" rtl="0">
              <a:buNone/>
            </a:pPr>
            <a:r>
              <a:rPr lang="en-US" dirty="0" err="1" smtClean="0"/>
              <a:t>Cestodes</a:t>
            </a:r>
            <a:r>
              <a:rPr lang="en-US" dirty="0" smtClean="0"/>
              <a:t> are tapeworms that are seen in many</a:t>
            </a:r>
          </a:p>
          <a:p>
            <a:pPr algn="l" rtl="0">
              <a:buNone/>
            </a:pPr>
            <a:r>
              <a:rPr lang="en-US" dirty="0" smtClean="0"/>
              <a:t> species; they may not be host specific. Most</a:t>
            </a:r>
          </a:p>
          <a:p>
            <a:pPr algn="l" rtl="0">
              <a:buNone/>
            </a:pPr>
            <a:r>
              <a:rPr lang="en-US" dirty="0" smtClean="0"/>
              <a:t> have intermediate invertebrate hosts such as </a:t>
            </a:r>
          </a:p>
          <a:p>
            <a:pPr algn="l" rtl="0">
              <a:buNone/>
            </a:pPr>
            <a:r>
              <a:rPr lang="en-US" dirty="0" smtClean="0"/>
              <a:t> beetles or earthworms.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Clinical signs:</a:t>
            </a:r>
          </a:p>
          <a:p>
            <a:pPr lvl="0" algn="l" rtl="0">
              <a:buNone/>
            </a:pPr>
            <a:r>
              <a:rPr lang="en-US" dirty="0" smtClean="0"/>
              <a:t>It is doubtful if any signs are produced under</a:t>
            </a:r>
          </a:p>
          <a:p>
            <a:pPr lvl="0" algn="l" rtl="0">
              <a:buNone/>
            </a:pPr>
            <a:r>
              <a:rPr lang="en-US" dirty="0" smtClean="0"/>
              <a:t>most circumstances.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400" u="sng" dirty="0" smtClean="0">
                <a:solidFill>
                  <a:srgbClr val="C00000"/>
                </a:solidFill>
              </a:rPr>
              <a:t>:</a:t>
            </a:r>
            <a:r>
              <a:rPr lang="en-US" sz="4400" u="sng" dirty="0" smtClean="0">
                <a:solidFill>
                  <a:srgbClr val="C00000"/>
                </a:solidFill>
              </a:rPr>
              <a:t>D-</a:t>
            </a:r>
            <a:r>
              <a:rPr lang="en-US" sz="4400" u="sng" dirty="0" err="1" smtClean="0">
                <a:solidFill>
                  <a:srgbClr val="C00000"/>
                </a:solidFill>
              </a:rPr>
              <a:t>Cestodes</a:t>
            </a:r>
            <a:endParaRPr lang="ar-IQ" sz="4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12" descr="Tapeworm d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4649993"/>
          </a:xfrm>
        </p:spPr>
        <p:txBody>
          <a:bodyPr/>
          <a:lstStyle/>
          <a:p>
            <a:pPr lvl="0" algn="l" rtl="0">
              <a:buNone/>
            </a:pPr>
            <a:r>
              <a:rPr lang="en-US" dirty="0" smtClean="0"/>
              <a:t>Occupy space in intestine and create small lesions</a:t>
            </a:r>
          </a:p>
          <a:p>
            <a:pPr lvl="0" algn="l" rtl="0">
              <a:buNone/>
            </a:pPr>
            <a:r>
              <a:rPr lang="en-US" dirty="0" smtClean="0"/>
              <a:t> at point of attachment. </a:t>
            </a:r>
          </a:p>
          <a:p>
            <a:pPr lvl="0" algn="l" rtl="0">
              <a:buNone/>
            </a:pPr>
            <a:endParaRPr lang="en-US" dirty="0" smtClean="0"/>
          </a:p>
          <a:p>
            <a:pPr lvl="0"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Diagnosis:</a:t>
            </a:r>
          </a:p>
          <a:p>
            <a:pPr algn="l" rtl="0">
              <a:buNone/>
            </a:pPr>
            <a:r>
              <a:rPr lang="en-US" dirty="0" smtClean="0"/>
              <a:t>Identification of the presence of the worms at</a:t>
            </a:r>
          </a:p>
          <a:p>
            <a:pPr algn="l" rtl="0">
              <a:buNone/>
            </a:pPr>
            <a:r>
              <a:rPr lang="en-US" dirty="0" smtClean="0"/>
              <a:t>post-mortem examination.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u="sng" dirty="0" smtClean="0">
                <a:solidFill>
                  <a:srgbClr val="C00000"/>
                </a:solidFill>
              </a:rPr>
              <a:t>:</a:t>
            </a:r>
            <a:r>
              <a:rPr lang="en-US" u="sng" dirty="0" smtClean="0">
                <a:solidFill>
                  <a:srgbClr val="C00000"/>
                </a:solidFill>
              </a:rPr>
              <a:t>Post-mortem lesions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Flubendazole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sz="4000" b="1" u="sng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4000" b="1" u="sng" dirty="0" smtClean="0">
                <a:solidFill>
                  <a:srgbClr val="C00000"/>
                </a:solidFill>
              </a:rPr>
              <a:t>Prevention</a:t>
            </a:r>
          </a:p>
          <a:p>
            <a:pPr algn="l" rtl="0"/>
            <a:r>
              <a:rPr lang="en-US" dirty="0" smtClean="0"/>
              <a:t>Control the intermediate hosts, or birds' access to them.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ar-IQ" sz="5300" u="sng" dirty="0" smtClean="0">
                <a:solidFill>
                  <a:srgbClr val="C00000"/>
                </a:solidFill>
              </a:rPr>
              <a:t>:</a:t>
            </a:r>
            <a:r>
              <a:rPr lang="en-US" sz="5300" u="sng" dirty="0" smtClean="0">
                <a:solidFill>
                  <a:srgbClr val="C00000"/>
                </a:solidFill>
              </a:rPr>
              <a:t>Treatment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357166"/>
            <a:ext cx="9358346" cy="1357322"/>
          </a:xfrm>
        </p:spPr>
        <p:txBody>
          <a:bodyPr>
            <a:normAutofit fontScale="90000"/>
          </a:bodyPr>
          <a:lstStyle/>
          <a:p>
            <a:pPr rtl="0"/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>E-</a:t>
            </a:r>
            <a:r>
              <a:rPr lang="en-US" u="sng" dirty="0" err="1" smtClean="0">
                <a:solidFill>
                  <a:srgbClr val="C00000"/>
                </a:solidFill>
              </a:rPr>
              <a:t>Trematodes</a:t>
            </a:r>
            <a:r>
              <a:rPr lang="en-US" u="sng" dirty="0" smtClean="0">
                <a:solidFill>
                  <a:srgbClr val="C00000"/>
                </a:solidFill>
              </a:rPr>
              <a:t>: </a:t>
            </a:r>
            <a:r>
              <a:rPr lang="en-US" sz="3100" dirty="0" smtClean="0">
                <a:solidFill>
                  <a:schemeClr val="bg2">
                    <a:lumMod val="50000"/>
                  </a:schemeClr>
                </a:solidFill>
              </a:rPr>
              <a:t>In comparison with the nematodes of poultry, the flukes are of much less importance.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ar-IQ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DELL\Desktop\GlobFasHepAd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357982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721431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2800" dirty="0" smtClean="0"/>
              <a:t>1-Adhesive peritonitis might result. </a:t>
            </a:r>
          </a:p>
          <a:p>
            <a:pPr algn="l">
              <a:buNone/>
            </a:pPr>
            <a:r>
              <a:rPr lang="en-US" sz="2800" dirty="0" smtClean="0"/>
              <a:t>2-Parasite may be found in oviduct or eggs.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b="1" u="sng" dirty="0" smtClean="0">
                <a:solidFill>
                  <a:srgbClr val="C00000"/>
                </a:solidFill>
              </a:rPr>
              <a:t>Treatment:</a:t>
            </a:r>
            <a:r>
              <a:rPr lang="en-US" dirty="0" smtClean="0"/>
              <a:t>   CC14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>Post-mortem lesions:</a:t>
            </a:r>
            <a:endParaRPr lang="ar-IQ" u="sng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0034" y="500042"/>
            <a:ext cx="71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Clinical signs:</a:t>
            </a:r>
          </a:p>
          <a:p>
            <a:pPr algn="l" rtl="0">
              <a:buNone/>
            </a:pPr>
            <a:r>
              <a:rPr lang="en-US" sz="2400" dirty="0" smtClean="0"/>
              <a:t>1-Lose their normal activity and appetite. </a:t>
            </a:r>
          </a:p>
          <a:p>
            <a:pPr algn="l" rtl="0">
              <a:buNone/>
            </a:pPr>
            <a:r>
              <a:rPr lang="en-US" sz="2400" dirty="0" smtClean="0"/>
              <a:t>2-Dropping off in egg production. </a:t>
            </a:r>
          </a:p>
          <a:p>
            <a:pPr algn="l" rtl="0">
              <a:buNone/>
            </a:pPr>
            <a:r>
              <a:rPr lang="en-US" sz="2400" dirty="0" smtClean="0"/>
              <a:t>3-The eggs that are produced frequently have </a:t>
            </a:r>
          </a:p>
          <a:p>
            <a:pPr algn="l" rtl="0">
              <a:buNone/>
            </a:pPr>
            <a:r>
              <a:rPr lang="en-US" sz="2400" dirty="0" smtClean="0"/>
              <a:t>    very thin shells or no shells.</a:t>
            </a:r>
            <a:endParaRPr lang="ar-IQ" sz="2400" dirty="0"/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57158" y="1285860"/>
            <a:ext cx="8643998" cy="4721431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In acute cases (Adults): </a:t>
            </a:r>
            <a:r>
              <a:rPr lang="en-US" sz="2800" dirty="0" smtClean="0"/>
              <a:t>T</a:t>
            </a:r>
            <a:r>
              <a:rPr lang="en-US" dirty="0" smtClean="0"/>
              <a:t>here may be little </a:t>
            </a:r>
          </a:p>
          <a:p>
            <a:pPr algn="l" rtl="0">
              <a:buNone/>
            </a:pPr>
            <a:r>
              <a:rPr lang="en-US" dirty="0" smtClean="0"/>
              <a:t>indication that the bird is infected, and death may </a:t>
            </a:r>
          </a:p>
          <a:p>
            <a:pPr algn="l" rtl="0">
              <a:buNone/>
            </a:pPr>
            <a:r>
              <a:rPr lang="en-US" dirty="0" smtClean="0"/>
              <a:t>occur quite suddenly.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In other cases(Young):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Characteristic yellowish-white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nodules in the oral cavity, esophagus and crop strongly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suggest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trichomoniasis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Infected birds may stop feeding, lose weight, look</a:t>
            </a:r>
          </a:p>
          <a:p>
            <a:pPr algn="l" rtl="0">
              <a:buNone/>
            </a:pPr>
            <a:r>
              <a:rPr lang="en-US" dirty="0" smtClean="0"/>
              <a:t>ruffled and dull, and be unable to stand or maintain </a:t>
            </a:r>
          </a:p>
          <a:p>
            <a:pPr algn="l" rtl="0">
              <a:buNone/>
            </a:pPr>
            <a:r>
              <a:rPr lang="en-US" dirty="0" smtClean="0"/>
              <a:t>their balance.</a:t>
            </a:r>
          </a:p>
          <a:p>
            <a:pPr algn="l" rtl="0">
              <a:buNone/>
            </a:pPr>
            <a:r>
              <a:rPr lang="en-US" dirty="0" smtClean="0"/>
              <a:t>Diarrhea may also occur. Death may occur within three </a:t>
            </a:r>
          </a:p>
          <a:p>
            <a:pPr algn="l" rtl="0">
              <a:buNone/>
            </a:pPr>
            <a:r>
              <a:rPr lang="en-US" dirty="0" smtClean="0"/>
              <a:t>weeks of infection.</a:t>
            </a: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C00000"/>
                </a:solidFill>
              </a:rPr>
              <a:t>Clinical signs:</a:t>
            </a:r>
            <a:endParaRPr lang="ar-IQ" sz="4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3300" b="1" dirty="0" smtClean="0">
                <a:solidFill>
                  <a:schemeClr val="accent1"/>
                </a:solidFill>
              </a:rPr>
              <a:t>In young :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1-Small white to yellowish areas in the mouth cavity,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especially the soft palate.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2-Inflammation and ulceration of the mucosal surface. </a:t>
            </a:r>
          </a:p>
          <a:p>
            <a:pPr algn="l" rtl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3-Greenish fluid or cheesy material may accumulate in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the mouth and crop, and this material may exude from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the beak.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4- Large, firm necrotic masses that may block the lumen.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5-The disease may spread by penetrating the underlying</a:t>
            </a:r>
          </a:p>
          <a:p>
            <a:pPr algn="l" rtl="0">
              <a:buNone/>
            </a:pPr>
            <a:r>
              <a:rPr lang="en-US" dirty="0" smtClean="0"/>
              <a:t>     tissues to involve the liver and other organs.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Post-mortem lesions:</a:t>
            </a:r>
            <a:endParaRPr lang="ar-IQ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85720" y="500042"/>
            <a:ext cx="8858280" cy="5507249"/>
          </a:xfrm>
        </p:spPr>
        <p:txBody>
          <a:bodyPr/>
          <a:lstStyle/>
          <a:p>
            <a:pPr algn="l" rtl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In adults: </a:t>
            </a:r>
            <a:r>
              <a:rPr lang="en-US" dirty="0" smtClean="0"/>
              <a:t>None.</a:t>
            </a:r>
            <a:endParaRPr lang="ar-IQ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4400" b="1" u="sng" dirty="0" smtClean="0">
                <a:solidFill>
                  <a:srgbClr val="C00000"/>
                </a:solidFill>
              </a:rPr>
              <a:t>Diagnosis: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1-Microscopic examination of the greenish fluids,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cheesy material 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2- The lesion. 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721431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1-Culling or treating carrier birds.</a:t>
            </a:r>
          </a:p>
          <a:p>
            <a:pPr algn="l" rtl="0">
              <a:buNone/>
            </a:pPr>
            <a:r>
              <a:rPr lang="en-US" dirty="0" smtClean="0"/>
              <a:t>2- Food and water sources should be cleaned </a:t>
            </a:r>
          </a:p>
          <a:p>
            <a:pPr algn="l" rtl="0">
              <a:buNone/>
            </a:pPr>
            <a:r>
              <a:rPr lang="en-US" dirty="0" smtClean="0"/>
              <a:t>    regularly and protected from contamination </a:t>
            </a:r>
          </a:p>
          <a:p>
            <a:pPr algn="l" rtl="0">
              <a:buNone/>
            </a:pPr>
            <a:r>
              <a:rPr lang="en-US" dirty="0" smtClean="0"/>
              <a:t>    by wild pigeons and other birds.</a:t>
            </a:r>
          </a:p>
          <a:p>
            <a:pPr algn="l" rtl="0">
              <a:buNone/>
            </a:pPr>
            <a:endParaRPr lang="en-US" sz="4400" b="1" u="sng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4400" b="1" u="sng" dirty="0" smtClean="0">
                <a:solidFill>
                  <a:srgbClr val="C00000"/>
                </a:solidFill>
              </a:rPr>
              <a:t>Treatment:</a:t>
            </a:r>
          </a:p>
          <a:p>
            <a:pPr algn="l" rtl="0">
              <a:buNone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Antiprotozoal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medications, such as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dimetridazole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and metronidazole. </a:t>
            </a:r>
            <a:endParaRPr lang="ar-IQ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C00000"/>
                </a:solidFill>
              </a:rPr>
              <a:t>Prevention:</a:t>
            </a:r>
            <a:endParaRPr lang="ar-IQ" sz="4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721431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sz="3200" b="1" dirty="0" err="1" smtClean="0">
                <a:solidFill>
                  <a:schemeClr val="accent1"/>
                </a:solidFill>
              </a:rPr>
              <a:t>Histomoniasis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Blackhead,Enterohepatitis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 is a disease of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birds, particularly  chickens and turkeys, caused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by  a  protozoan,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Histomonas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meleagridis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 parasite  specifically  infects the  </a:t>
            </a:r>
            <a:r>
              <a:rPr lang="en-US" dirty="0" err="1" smtClean="0"/>
              <a:t>ceca</a:t>
            </a:r>
            <a:r>
              <a:rPr lang="en-US" dirty="0" smtClean="0"/>
              <a:t> and  liver.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u="sng" dirty="0" smtClean="0"/>
          </a:p>
          <a:p>
            <a:pPr algn="l" rtl="0">
              <a:buNone/>
            </a:pPr>
            <a:r>
              <a:rPr lang="en-US" u="sng" dirty="0" err="1" smtClean="0"/>
              <a:t>Heterakis</a:t>
            </a:r>
            <a:r>
              <a:rPr lang="en-US" dirty="0" smtClean="0"/>
              <a:t>  </a:t>
            </a:r>
            <a:r>
              <a:rPr lang="en-US" u="sng" dirty="0" err="1" smtClean="0"/>
              <a:t>gallinarum</a:t>
            </a:r>
            <a:r>
              <a:rPr lang="en-US" dirty="0" smtClean="0"/>
              <a:t> (</a:t>
            </a:r>
            <a:r>
              <a:rPr lang="en-US" dirty="0" err="1" smtClean="0"/>
              <a:t>Cecal</a:t>
            </a:r>
            <a:r>
              <a:rPr lang="en-US" dirty="0" smtClean="0"/>
              <a:t> worm)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Ingest  </a:t>
            </a:r>
            <a:r>
              <a:rPr lang="en-US" u="sng" dirty="0" err="1" smtClean="0"/>
              <a:t>Histomonas</a:t>
            </a:r>
            <a:r>
              <a:rPr lang="en-US" dirty="0" smtClean="0"/>
              <a:t>  </a:t>
            </a:r>
            <a:r>
              <a:rPr lang="en-US" u="sng" dirty="0" err="1" smtClean="0"/>
              <a:t>meleagridis</a:t>
            </a:r>
            <a:r>
              <a:rPr lang="en-US" dirty="0" smtClean="0"/>
              <a:t>     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Ingested by Earthworms, the latter    </a:t>
            </a:r>
          </a:p>
          <a:p>
            <a:pPr algn="l" rtl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taken by  birds—Infection.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C00000"/>
                </a:solidFill>
              </a:rPr>
              <a:t>2-Histomoniasis:</a:t>
            </a:r>
            <a:endParaRPr lang="ar-IQ" sz="4400" u="sng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14942" y="3714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29190" y="43576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</p:spPr>
        <p:txBody>
          <a:bodyPr/>
          <a:lstStyle/>
          <a:p>
            <a:pPr lvl="0" algn="l" rtl="0"/>
            <a:r>
              <a:rPr lang="en-US" dirty="0" smtClean="0"/>
              <a:t>Depression. </a:t>
            </a:r>
          </a:p>
          <a:p>
            <a:pPr lvl="0" algn="l" rtl="0"/>
            <a:r>
              <a:rPr lang="en-US" dirty="0" err="1" smtClean="0"/>
              <a:t>Inappetance</a:t>
            </a:r>
            <a:r>
              <a:rPr lang="en-US" dirty="0" smtClean="0"/>
              <a:t>. </a:t>
            </a:r>
          </a:p>
          <a:p>
            <a:pPr lvl="0" algn="l" rtl="0"/>
            <a:r>
              <a:rPr lang="en-US" dirty="0" smtClean="0"/>
              <a:t>Poor growth. </a:t>
            </a:r>
          </a:p>
          <a:p>
            <a:pPr lvl="0" algn="l" rtl="0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Sulphur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-yellow diarrhea. </a:t>
            </a:r>
          </a:p>
          <a:p>
            <a:pPr lvl="0" algn="l" rtl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Cyanosis of head. </a:t>
            </a:r>
          </a:p>
          <a:p>
            <a:pPr lvl="0" algn="l" rtl="0"/>
            <a:r>
              <a:rPr lang="en-US" dirty="0" smtClean="0"/>
              <a:t>Blood in </a:t>
            </a:r>
            <a:r>
              <a:rPr lang="en-US" dirty="0" err="1" smtClean="0"/>
              <a:t>faeces</a:t>
            </a:r>
            <a:r>
              <a:rPr lang="en-US" dirty="0" smtClean="0"/>
              <a:t> (chickens). </a:t>
            </a:r>
          </a:p>
          <a:p>
            <a:pPr lvl="0" algn="l" rtl="0"/>
            <a:r>
              <a:rPr lang="en-US" dirty="0" smtClean="0"/>
              <a:t>Progressive depression and emaciation. </a:t>
            </a:r>
          </a:p>
          <a:p>
            <a:pPr algn="l" rtl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C00000"/>
                </a:solidFill>
              </a:rPr>
              <a:t>Clinical signs:</a:t>
            </a:r>
            <a:endParaRPr lang="ar-IQ" sz="4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2076</TotalTime>
  <Words>1692</Words>
  <Application>Microsoft Office PowerPoint</Application>
  <PresentationFormat>عرض على الشاشة (4:3)</PresentationFormat>
  <Paragraphs>332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5" baseType="lpstr">
      <vt:lpstr>Arial</vt:lpstr>
      <vt:lpstr>Lucida Sans Unicode</vt:lpstr>
      <vt:lpstr>Times New Roman</vt:lpstr>
      <vt:lpstr>Verdana</vt:lpstr>
      <vt:lpstr>Wingdings 2</vt:lpstr>
      <vt:lpstr>Wingdings 3</vt:lpstr>
      <vt:lpstr>ملتقى</vt:lpstr>
      <vt:lpstr>عرض تقديمي في PowerPoint</vt:lpstr>
      <vt:lpstr>1-Trichomonas Infection:</vt:lpstr>
      <vt:lpstr>عرض تقديمي في PowerPoint</vt:lpstr>
      <vt:lpstr>Clinical signs:</vt:lpstr>
      <vt:lpstr>Post-mortem lesions:</vt:lpstr>
      <vt:lpstr>عرض تقديمي في PowerPoint</vt:lpstr>
      <vt:lpstr>Prevention:</vt:lpstr>
      <vt:lpstr>2-Histomoniasis:</vt:lpstr>
      <vt:lpstr>Clinical signs:</vt:lpstr>
      <vt:lpstr>Post-mortem lesions:</vt:lpstr>
      <vt:lpstr>عرض تقديمي في PowerPoint</vt:lpstr>
      <vt:lpstr>Diagnosis:</vt:lpstr>
      <vt:lpstr>Trearment:</vt:lpstr>
      <vt:lpstr>3-Cryptosporidiosis:</vt:lpstr>
      <vt:lpstr>Clinical signs:</vt:lpstr>
      <vt:lpstr>:Diagnosis </vt:lpstr>
      <vt:lpstr>4-Leucocytozoonosis:</vt:lpstr>
      <vt:lpstr>Clinical signs:</vt:lpstr>
      <vt:lpstr>Diarrhea with green droppings.</vt:lpstr>
      <vt:lpstr>Post-mortem lesions:</vt:lpstr>
      <vt:lpstr>Prevention:</vt:lpstr>
      <vt:lpstr>5-Nematodes of the respiratory tract:</vt:lpstr>
      <vt:lpstr>Post-mortem lesions:</vt:lpstr>
      <vt:lpstr>6-Intestinal nematodes:</vt:lpstr>
      <vt:lpstr>Clinical signs:</vt:lpstr>
      <vt:lpstr>Prevention and control:</vt:lpstr>
      <vt:lpstr>عرض تقديمي في PowerPoint</vt:lpstr>
      <vt:lpstr>عرض تقديمي في PowerPoint</vt:lpstr>
      <vt:lpstr>:Clinical signs</vt:lpstr>
      <vt:lpstr>Diagnosis: </vt:lpstr>
      <vt:lpstr>C-Cecal worms :</vt:lpstr>
      <vt:lpstr>Clinical signs:</vt:lpstr>
      <vt:lpstr>:D-Cestodes</vt:lpstr>
      <vt:lpstr>عرض تقديمي في PowerPoint</vt:lpstr>
      <vt:lpstr>:Post-mortem lesions</vt:lpstr>
      <vt:lpstr>:Treatment </vt:lpstr>
      <vt:lpstr>  E-Trematodes: In comparison with the nematodes of poultry, the flukes are of much less importance. </vt:lpstr>
      <vt:lpstr>        Post-mortem lesions: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Diseases</dc:title>
  <dc:creator>DELL</dc:creator>
  <cp:lastModifiedBy>Maher</cp:lastModifiedBy>
  <cp:revision>68</cp:revision>
  <dcterms:created xsi:type="dcterms:W3CDTF">2013-07-28T01:33:05Z</dcterms:created>
  <dcterms:modified xsi:type="dcterms:W3CDTF">2024-04-30T05:59:26Z</dcterms:modified>
</cp:coreProperties>
</file>